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31354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633D1-E709-4530-A504-B8B70D3A3AD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4232C-A761-4D6D-A649-1AB6178D152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554F-26C6-4266-920E-AD726842385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2B997A3-EF05-470E-9B6E-43BA8DF4FB1B}" type="datetimeFigureOut">
              <a:rPr lang="en-US" smtClean="0"/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52C554F-26C6-4266-920E-AD7268423857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Density, Volume and Mass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physical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1"/>
            <a:ext cx="7315200" cy="990599"/>
          </a:xfrm>
        </p:spPr>
        <p:txBody>
          <a:bodyPr/>
          <a:lstStyle/>
          <a:p>
            <a:r>
              <a:rPr lang="en-US" dirty="0" smtClean="0"/>
              <a:t>Other 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1"/>
            <a:ext cx="7315200" cy="4404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physical properties can be difficult to determine.  Those properties include:</a:t>
            </a:r>
            <a:endParaRPr lang="en-US" dirty="0" smtClean="0"/>
          </a:p>
          <a:p>
            <a:pPr lvl="1"/>
            <a:r>
              <a:rPr lang="en-US" sz="2100" dirty="0" smtClean="0">
                <a:solidFill>
                  <a:schemeClr val="accent5"/>
                </a:solidFill>
              </a:rPr>
              <a:t>Brittleness- how easy it is to break the substance</a:t>
            </a:r>
            <a:endParaRPr lang="en-US" sz="2100" dirty="0" smtClean="0">
              <a:solidFill>
                <a:schemeClr val="accent5"/>
              </a:solidFill>
            </a:endParaRPr>
          </a:p>
          <a:p>
            <a:pPr lvl="1"/>
            <a:r>
              <a:rPr lang="en-US" sz="21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Malleability- it is easy to bend or stretch without damage</a:t>
            </a:r>
            <a:endParaRPr lang="en-US" sz="21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100" dirty="0" smtClean="0">
                <a:solidFill>
                  <a:schemeClr val="tx2"/>
                </a:solidFill>
              </a:rPr>
              <a:t>Conductivity- how it transfers electricity</a:t>
            </a:r>
            <a:endParaRPr lang="en-US" sz="2100" dirty="0" smtClean="0">
              <a:solidFill>
                <a:schemeClr val="tx2"/>
              </a:solidFill>
            </a:endParaRPr>
          </a:p>
          <a:p>
            <a:pPr lvl="1"/>
            <a:r>
              <a:rPr lang="en-US" sz="2100" dirty="0" smtClean="0">
                <a:solidFill>
                  <a:srgbClr val="FF0000"/>
                </a:solidFill>
              </a:rPr>
              <a:t>Boiling point- the temperature at which something boils</a:t>
            </a:r>
            <a:endParaRPr lang="en-US" sz="2100" dirty="0" smtClean="0">
              <a:solidFill>
                <a:srgbClr val="FF0000"/>
              </a:solidFill>
            </a:endParaRPr>
          </a:p>
          <a:p>
            <a:pPr lvl="1"/>
            <a:r>
              <a:rPr lang="en-US" sz="2100" dirty="0" smtClean="0">
                <a:solidFill>
                  <a:srgbClr val="00B0F0"/>
                </a:solidFill>
              </a:rPr>
              <a:t>Freezing point- the temperature at which something freezes</a:t>
            </a:r>
            <a:endParaRPr lang="en-US" sz="2100" dirty="0" smtClean="0">
              <a:solidFill>
                <a:srgbClr val="00B0F0"/>
              </a:solidFill>
            </a:endParaRPr>
          </a:p>
          <a:p>
            <a:pPr lvl="1"/>
            <a:r>
              <a:rPr lang="en-US" sz="2100" dirty="0" smtClean="0">
                <a:solidFill>
                  <a:srgbClr val="00B050"/>
                </a:solidFill>
              </a:rPr>
              <a:t>Melting point- the temperature at which something melts</a:t>
            </a:r>
            <a:endParaRPr lang="en-US" sz="2100" dirty="0" smtClean="0">
              <a:solidFill>
                <a:srgbClr val="00B050"/>
              </a:solidFill>
            </a:endParaRPr>
          </a:p>
          <a:p>
            <a:pPr lvl="1"/>
            <a:r>
              <a:rPr lang="en-US" sz="2100" dirty="0" smtClean="0">
                <a:solidFill>
                  <a:srgbClr val="FFCC00"/>
                </a:solidFill>
              </a:rPr>
              <a:t>Ductility- When something can be stretched into wire</a:t>
            </a:r>
            <a:endParaRPr lang="en-US" sz="2100" dirty="0" smtClean="0">
              <a:solidFill>
                <a:srgbClr val="FFCC00"/>
              </a:solidFill>
            </a:endParaRPr>
          </a:p>
          <a:p>
            <a:pPr lvl="1"/>
            <a:r>
              <a:rPr lang="en-US" sz="2100" dirty="0" smtClean="0">
                <a:solidFill>
                  <a:srgbClr val="FF0066"/>
                </a:solidFill>
              </a:rPr>
              <a:t>Elasticity- How easily something can be stretched and returned to its original shape. </a:t>
            </a:r>
            <a:endParaRPr lang="en-US" sz="2100" dirty="0" smtClean="0">
              <a:solidFill>
                <a:srgbClr val="FF0066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1"/>
            <a:ext cx="7315200" cy="914399"/>
          </a:xfrm>
        </p:spPr>
        <p:txBody>
          <a:bodyPr/>
          <a:lstStyle/>
          <a:p>
            <a:r>
              <a:rPr lang="en-US" dirty="0" smtClean="0"/>
              <a:t>Density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7315200" cy="4785360"/>
          </a:xfrm>
        </p:spPr>
        <p:txBody>
          <a:bodyPr>
            <a:normAutofit/>
          </a:bodyPr>
          <a:lstStyle/>
          <a:p>
            <a:r>
              <a:rPr lang="en-US" dirty="0" smtClean="0"/>
              <a:t>What is density?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Density is the amount of mass per unit of volume.</a:t>
            </a:r>
            <a:endParaRPr lang="en-US" dirty="0" smtClean="0">
              <a:solidFill>
                <a:srgbClr val="00B0F0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 smtClean="0"/>
              <a:t>Density deals with how tightly molecules are packed together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If something is dense it means molecules are packed tightly together, in less dense object molecules are father apart.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Everything has a measure of density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990599"/>
          </a:xfrm>
        </p:spPr>
        <p:txBody>
          <a:bodyPr/>
          <a:lstStyle/>
          <a:p>
            <a:r>
              <a:rPr lang="en-US" dirty="0" smtClean="0"/>
              <a:t>Density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46329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Density of an object is determined by dividing the objects mass by it’s volume.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D= M/V</a:t>
            </a:r>
            <a:endParaRPr lang="en-US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r>
              <a:rPr lang="en-US" dirty="0" smtClean="0"/>
              <a:t>Example: An apple has a mass of 220g and a volume of 11ml 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therefor it has a density of 20g/ml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	220/11=20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When recording the density of an object always make sure to include your unit of measurement. 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1"/>
            <a:ext cx="7315200" cy="1066799"/>
          </a:xfrm>
        </p:spPr>
        <p:txBody>
          <a:bodyPr>
            <a:normAutofit/>
          </a:bodyPr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5200" cy="4937760"/>
          </a:xfrm>
        </p:spPr>
        <p:txBody>
          <a:bodyPr/>
          <a:lstStyle/>
          <a:p>
            <a:r>
              <a:rPr lang="en-US" dirty="0" smtClean="0"/>
              <a:t>What is mass?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Mass is the amount of matter an object contains.</a:t>
            </a:r>
            <a:endParaRPr lang="en-US" dirty="0" smtClean="0">
              <a:solidFill>
                <a:srgbClr val="00B0F0"/>
              </a:solidFill>
            </a:endParaRP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Everything has mass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Mass can be calculated using a triple beam balance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Mass and Weight are DIFFERENT</a:t>
            </a:r>
            <a:endParaRPr lang="en-US" dirty="0" smtClean="0">
              <a:solidFill>
                <a:srgbClr val="FFFF00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Weight is affected by gravity and mass is the measurement of matter. 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The base units of mass in the metric system in are  </a:t>
            </a:r>
            <a:r>
              <a:rPr lang="en-US" altLang="en-US" b="1" dirty="0">
                <a:latin typeface="Times New Roman" panose="02020603050405020304" pitchFamily="18" charset="0"/>
              </a:rPr>
              <a:t>kilograms</a:t>
            </a:r>
            <a:r>
              <a:rPr lang="en-US" altLang="en-US" dirty="0">
                <a:latin typeface="Times New Roman" panose="02020603050405020304" pitchFamily="18" charset="0"/>
              </a:rPr>
              <a:t> and is represented by </a:t>
            </a:r>
            <a:r>
              <a:rPr lang="en-US" altLang="en-US" b="1" dirty="0">
                <a:latin typeface="Times New Roman" panose="02020603050405020304" pitchFamily="18" charset="0"/>
              </a:rPr>
              <a:t>kg</a:t>
            </a:r>
            <a:r>
              <a:rPr lang="en-US" altLang="en-US" dirty="0">
                <a:latin typeface="Times New Roman" panose="02020603050405020304" pitchFamily="18" charset="0"/>
              </a:rPr>
              <a:t> and </a:t>
            </a:r>
            <a:r>
              <a:rPr lang="en-US" altLang="en-US" dirty="0" smtClean="0">
                <a:latin typeface="Times New Roman" panose="02020603050405020304" pitchFamily="18" charset="0"/>
              </a:rPr>
              <a:t> grams represented by g. </a:t>
            </a:r>
            <a:endParaRPr lang="en-US" altLang="en-US" dirty="0" smtClean="0">
              <a:latin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en-US" altLang="en-US" dirty="0" smtClean="0">
                <a:latin typeface="Times New Roman" panose="02020603050405020304" pitchFamily="18" charset="0"/>
              </a:rPr>
              <a:t>We </a:t>
            </a:r>
            <a:r>
              <a:rPr lang="en-US" altLang="en-US" dirty="0">
                <a:latin typeface="Times New Roman" panose="02020603050405020304" pitchFamily="18" charset="0"/>
              </a:rPr>
              <a:t>will be </a:t>
            </a:r>
            <a:r>
              <a:rPr lang="en-US" altLang="en-US" dirty="0" smtClean="0">
                <a:latin typeface="Times New Roman" panose="02020603050405020304" pitchFamily="18" charset="0"/>
              </a:rPr>
              <a:t>a digital balance to </a:t>
            </a:r>
            <a:r>
              <a:rPr lang="en-US" altLang="en-US" dirty="0">
                <a:latin typeface="Times New Roman" panose="02020603050405020304" pitchFamily="18" charset="0"/>
              </a:rPr>
              <a:t>find the mass of various objects.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1"/>
            <a:ext cx="7315200" cy="1219199"/>
          </a:xfrm>
        </p:spPr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315200" cy="4861560"/>
          </a:xfrm>
        </p:spPr>
        <p:txBody>
          <a:bodyPr/>
          <a:lstStyle/>
          <a:p>
            <a:r>
              <a:rPr lang="en-US" dirty="0" smtClean="0"/>
              <a:t>What do you think volume is?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Volume is how much space an object takes up.</a:t>
            </a:r>
            <a:endParaRPr lang="en-US" dirty="0" smtClean="0"/>
          </a:p>
          <a:p>
            <a:r>
              <a:rPr lang="en-US" dirty="0" smtClean="0"/>
              <a:t>Volume can be measured in different ways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Objects that are not easily measured are called irregular (ex: an apple)</a:t>
            </a:r>
            <a:endParaRPr lang="en-US" dirty="0" smtClean="0"/>
          </a:p>
          <a:p>
            <a:r>
              <a:rPr lang="en-US" dirty="0" smtClean="0"/>
              <a:t>Objects that can be measured easily are called  regular (ex: a box)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Anything that is made of matter has volume even gases like oxygen and nitrogen.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1"/>
            <a:ext cx="7315200" cy="1066799"/>
          </a:xfrm>
        </p:spPr>
        <p:txBody>
          <a:bodyPr>
            <a:normAutofit/>
          </a:bodyPr>
          <a:lstStyle/>
          <a:p>
            <a:r>
              <a:rPr lang="en-US" dirty="0" smtClean="0"/>
              <a:t>Volume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1"/>
            <a:ext cx="7315200" cy="3124199"/>
          </a:xfrm>
        </p:spPr>
        <p:txBody>
          <a:bodyPr/>
          <a:lstStyle/>
          <a:p>
            <a:r>
              <a:rPr lang="en-US" dirty="0" smtClean="0"/>
              <a:t>How is volume measured?</a:t>
            </a:r>
            <a:endParaRPr lang="en-US" dirty="0" smtClean="0"/>
          </a:p>
          <a:p>
            <a:r>
              <a:rPr lang="en-US" altLang="en-US" dirty="0" smtClean="0"/>
              <a:t>_____</a:t>
            </a:r>
            <a:endParaRPr lang="en-US" dirty="0"/>
          </a:p>
        </p:txBody>
      </p:sp>
      <p:grpSp>
        <p:nvGrpSpPr>
          <p:cNvPr id="4" name="Group 19"/>
          <p:cNvGrpSpPr/>
          <p:nvPr/>
        </p:nvGrpSpPr>
        <p:grpSpPr bwMode="auto">
          <a:xfrm>
            <a:off x="468330" y="2289176"/>
            <a:ext cx="2895600" cy="2197100"/>
            <a:chOff x="3360" y="576"/>
            <a:chExt cx="1824" cy="1384"/>
          </a:xfrm>
        </p:grpSpPr>
        <p:sp>
          <p:nvSpPr>
            <p:cNvPr id="5" name="AutoShape 12"/>
            <p:cNvSpPr>
              <a:spLocks noChangeArrowheads="1"/>
            </p:cNvSpPr>
            <p:nvPr/>
          </p:nvSpPr>
          <p:spPr bwMode="auto">
            <a:xfrm>
              <a:off x="3360" y="576"/>
              <a:ext cx="1313" cy="1113"/>
            </a:xfrm>
            <a:prstGeom prst="cube">
              <a:avLst>
                <a:gd name="adj" fmla="val 2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3553" y="1729"/>
              <a:ext cx="5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 cm</a:t>
              </a:r>
              <a:endParaRPr lang="en-US" altLang="en-US"/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4605" y="854"/>
              <a:ext cx="5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9 cm</a:t>
              </a:r>
              <a:endParaRPr lang="en-US" altLang="en-US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4441" y="1490"/>
              <a:ext cx="5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 cm</a:t>
              </a:r>
              <a:endParaRPr lang="en-US" altLang="en-US"/>
            </a:p>
          </p:txBody>
        </p:sp>
      </p:grp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481405" y="2441576"/>
            <a:ext cx="4946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We can measure the volume of regular object using the </a:t>
            </a:r>
            <a:r>
              <a:rPr lang="en-US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formula: Length X Width X Height</a:t>
            </a:r>
            <a:endParaRPr lang="en-US" altLang="en-US" sz="20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1405" y="4321733"/>
            <a:ext cx="3576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/>
              <a:t>_____ X _____ X _____ = _____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1"/>
            <a:ext cx="7315200" cy="1142999"/>
          </a:xfrm>
        </p:spPr>
        <p:txBody>
          <a:bodyPr/>
          <a:lstStyle/>
          <a:p>
            <a:r>
              <a:rPr lang="en-US" dirty="0" smtClean="0"/>
              <a:t>Volume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682527"/>
          </a:xfrm>
        </p:spPr>
        <p:txBody>
          <a:bodyPr/>
          <a:lstStyle/>
          <a:p>
            <a:r>
              <a:rPr lang="en-US" dirty="0" smtClean="0"/>
              <a:t>Or, if it is an irregular item, volume can be measured through</a:t>
            </a:r>
            <a:endParaRPr lang="en-US" dirty="0" smtClean="0"/>
          </a:p>
          <a:p>
            <a:pPr marL="45720" indent="0">
              <a:buNone/>
            </a:pPr>
            <a:r>
              <a:rPr lang="en-US" smtClean="0">
                <a:solidFill>
                  <a:srgbClr val="00B0F0"/>
                </a:solidFill>
              </a:rPr>
              <a:t>Water displacement.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2649537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297084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 smtClean="0">
                <a:latin typeface="Times New Roman" panose="02020603050405020304" pitchFamily="18" charset="0"/>
              </a:rPr>
              <a:t>Amount of H</a:t>
            </a:r>
            <a:r>
              <a:rPr lang="en-US" altLang="en-US" baseline="-25000" dirty="0" smtClean="0">
                <a:latin typeface="Times New Roman" panose="02020603050405020304" pitchFamily="18" charset="0"/>
              </a:rPr>
              <a:t>2</a:t>
            </a:r>
            <a:r>
              <a:rPr lang="en-US" altLang="en-US" dirty="0" smtClean="0">
                <a:latin typeface="Times New Roman" panose="02020603050405020304" pitchFamily="18" charset="0"/>
              </a:rPr>
              <a:t>O with object = ______</a:t>
            </a:r>
            <a:br>
              <a:rPr lang="en-US" altLang="en-US" dirty="0" smtClean="0">
                <a:latin typeface="Times New Roman" panose="02020603050405020304" pitchFamily="18" charset="0"/>
              </a:rPr>
            </a:br>
            <a:br>
              <a:rPr lang="en-US" altLang="en-US" dirty="0" smtClean="0">
                <a:latin typeface="Times New Roman" panose="02020603050405020304" pitchFamily="18" charset="0"/>
              </a:rPr>
            </a:br>
            <a:r>
              <a:rPr lang="en-US" altLang="en-US" dirty="0" smtClean="0">
                <a:latin typeface="Times New Roman" panose="02020603050405020304" pitchFamily="18" charset="0"/>
              </a:rPr>
              <a:t>About of H</a:t>
            </a:r>
            <a:r>
              <a:rPr lang="en-US" altLang="en-US" baseline="-25000" dirty="0" smtClean="0">
                <a:latin typeface="Times New Roman" panose="02020603050405020304" pitchFamily="18" charset="0"/>
              </a:rPr>
              <a:t>2</a:t>
            </a:r>
            <a:r>
              <a:rPr lang="en-US" altLang="en-US" dirty="0" smtClean="0">
                <a:latin typeface="Times New Roman" panose="02020603050405020304" pitchFamily="18" charset="0"/>
              </a:rPr>
              <a:t>O without object = ______</a:t>
            </a:r>
            <a:br>
              <a:rPr lang="en-US" altLang="en-US" dirty="0" smtClean="0">
                <a:latin typeface="Times New Roman" panose="02020603050405020304" pitchFamily="18" charset="0"/>
              </a:rPr>
            </a:br>
            <a:br>
              <a:rPr lang="en-US" altLang="en-US" dirty="0" smtClean="0">
                <a:latin typeface="Times New Roman" panose="02020603050405020304" pitchFamily="18" charset="0"/>
              </a:rPr>
            </a:br>
            <a:r>
              <a:rPr lang="en-US" altLang="en-US" dirty="0" smtClean="0">
                <a:latin typeface="Times New Roman" panose="02020603050405020304" pitchFamily="18" charset="0"/>
              </a:rPr>
              <a:t>Difference = Volume = 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55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1"/>
            <a:ext cx="7315200" cy="4556760"/>
          </a:xfrm>
        </p:spPr>
        <p:txBody>
          <a:bodyPr/>
          <a:lstStyle/>
          <a:p>
            <a:r>
              <a:rPr lang="en-US" dirty="0" smtClean="0"/>
              <a:t>There  are numerous other physical properties.</a:t>
            </a:r>
            <a:endParaRPr lang="en-US" dirty="0" smtClean="0"/>
          </a:p>
          <a:p>
            <a:r>
              <a:rPr lang="en-US" dirty="0" smtClean="0"/>
              <a:t>Some of these physical properties of matter include: </a:t>
            </a:r>
            <a:endParaRPr lang="en-US" dirty="0" smtClean="0"/>
          </a:p>
          <a:p>
            <a:pPr lvl="1"/>
            <a:r>
              <a:rPr lang="en-US" dirty="0" smtClean="0"/>
              <a:t>Texture</a:t>
            </a:r>
            <a:endParaRPr lang="en-US" dirty="0" smtClean="0"/>
          </a:p>
          <a:p>
            <a:pPr lvl="1"/>
            <a:r>
              <a:rPr lang="en-US" dirty="0" smtClean="0"/>
              <a:t>Taste</a:t>
            </a:r>
            <a:endParaRPr lang="en-US" dirty="0" smtClean="0"/>
          </a:p>
          <a:p>
            <a:pPr lvl="1"/>
            <a:r>
              <a:rPr lang="en-US" dirty="0" smtClean="0"/>
              <a:t>Smell</a:t>
            </a:r>
            <a:endParaRPr lang="en-US" dirty="0" smtClean="0"/>
          </a:p>
          <a:p>
            <a:pPr lvl="1"/>
            <a:r>
              <a:rPr lang="en-US" dirty="0" smtClean="0"/>
              <a:t>Color</a:t>
            </a:r>
            <a:endParaRPr lang="en-US" dirty="0" smtClean="0"/>
          </a:p>
          <a:p>
            <a:pPr lvl="1"/>
            <a:r>
              <a:rPr lang="en-US" dirty="0" smtClean="0"/>
              <a:t>Shape</a:t>
            </a:r>
            <a:endParaRPr lang="en-US" dirty="0" smtClean="0"/>
          </a:p>
          <a:p>
            <a:pPr lvl="1"/>
            <a:r>
              <a:rPr lang="en-US" dirty="0" smtClean="0"/>
              <a:t>State of matter (solid, liquid, gas, plasma)</a:t>
            </a: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These are all easily observable with the 5 senses, however some physical properties can be harder to determine.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2670</Words>
  <Application>WPS Presentation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Perspective</vt:lpstr>
      <vt:lpstr>Density, Volume and Mass	</vt:lpstr>
      <vt:lpstr>Density	</vt:lpstr>
      <vt:lpstr>Density continued….</vt:lpstr>
      <vt:lpstr>Mass</vt:lpstr>
      <vt:lpstr>Mass continued…</vt:lpstr>
      <vt:lpstr>Volume</vt:lpstr>
      <vt:lpstr>Volume continued…</vt:lpstr>
      <vt:lpstr>Volume Continued…</vt:lpstr>
      <vt:lpstr>Other physical properties</vt:lpstr>
      <vt:lpstr>Other physical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Density, Volume and Mass</dc:title>
  <dc:creator>Bowman, Kristy - WJMS Teacher</dc:creator>
  <cp:lastModifiedBy>Novem</cp:lastModifiedBy>
  <cp:revision>31</cp:revision>
  <cp:lastPrinted>2014-09-08T20:47:00Z</cp:lastPrinted>
  <dcterms:created xsi:type="dcterms:W3CDTF">2013-08-28T17:24:00Z</dcterms:created>
  <dcterms:modified xsi:type="dcterms:W3CDTF">2018-07-17T21:19:31Z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1033-10.2.0.6080</vt:lpwstr>
  </property>
</Properties>
</file>